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17" roundtripDataSignature="AMtx7mhCwUdTwmnq3A2ERlaTg/fwVX6F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customschemas.google.com/relationships/presentationmetadata" Target="meta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e58ed3bdb7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e58ed3bdb7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58ed3bdb7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58ed3bdb7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58ed3bd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58ed3bd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13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13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13"/>
          <p:cNvGrpSpPr/>
          <p:nvPr/>
        </p:nvGrpSpPr>
        <p:grpSpPr>
          <a:xfrm>
            <a:off x="1004144" y="1022025"/>
            <a:ext cx="7136669" cy="152400"/>
            <a:chOff x="1346429" y="1011300"/>
            <a:chExt cx="6452100" cy="152400"/>
          </a:xfrm>
        </p:grpSpPr>
        <p:cxnSp>
          <p:nvCxnSpPr>
            <p:cNvPr id="13" name="Google Shape;13;p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13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13"/>
          <p:cNvGrpSpPr/>
          <p:nvPr/>
        </p:nvGrpSpPr>
        <p:grpSpPr>
          <a:xfrm>
            <a:off x="1004151" y="3969100"/>
            <a:ext cx="7136669" cy="152400"/>
            <a:chOff x="1346435" y="3969088"/>
            <a:chExt cx="6452100" cy="152400"/>
          </a:xfrm>
        </p:grpSpPr>
        <p:cxnSp>
          <p:nvCxnSpPr>
            <p:cNvPr id="16" name="Google Shape;16;p13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13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2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2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22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15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" name="Google Shape;29;p15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0" name="Google Shape;30;p15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1" name="Google Shape;31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7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7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0" name="Google Shape;4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3" name="Google Shape;43;p18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18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5" name="Google Shape;4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48" name="Google Shape;4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0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1" name="Google Shape;5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1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54" name="Google Shape;5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docs.google.com/document/u/0/d/1U5INNF8BLTJGXxgrA-kWx6j7503FKWi2rY2AkU05dxM/edit" TargetMode="External"/><Relationship Id="rId4" Type="http://schemas.openxmlformats.org/officeDocument/2006/relationships/hyperlink" Target="https://objective-leavitt-137c97.netlify.app/project/proyectodietetica" TargetMode="External"/><Relationship Id="rId5" Type="http://schemas.openxmlformats.org/officeDocument/2006/relationships/hyperlink" Target="https://drive.google.com/drive/folders/1CGISox5UtM3yADrehBPEOUjhb267LdMc?usp=sharing" TargetMode="External"/><Relationship Id="rId6" Type="http://schemas.openxmlformats.org/officeDocument/2006/relationships/hyperlink" Target="https://drive.google.com/file/d/1dOGXft-HiL2AIM_-4ag3iQq9sL-kTsVt/view?usp=sharing" TargetMode="External"/><Relationship Id="rId7" Type="http://schemas.openxmlformats.org/officeDocument/2006/relationships/image" Target="../media/image8.png"/><Relationship Id="rId8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4.png"/><Relationship Id="rId6" Type="http://schemas.openxmlformats.org/officeDocument/2006/relationships/image" Target="../media/image16.png"/><Relationship Id="rId7" Type="http://schemas.openxmlformats.org/officeDocument/2006/relationships/image" Target="../media/image15.png"/><Relationship Id="rId8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riestra-natural.herokuapp.com/" TargetMode="Externa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s"/>
              <a:t>Riestra Natural</a:t>
            </a:r>
            <a:endParaRPr/>
          </a:p>
        </p:txBody>
      </p:sp>
      <p:sp>
        <p:nvSpPr>
          <p:cNvPr id="67" name="Google Shape;67;p1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Tienda on-line</a:t>
            </a:r>
            <a:endParaRPr/>
          </a:p>
        </p:txBody>
      </p:sp>
      <p:pic>
        <p:nvPicPr>
          <p:cNvPr id="68" name="Google Shape;6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04150" y="4434175"/>
            <a:ext cx="1238300" cy="52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62794" y="4347777"/>
            <a:ext cx="926407" cy="6108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"/>
          <p:cNvSpPr txBox="1"/>
          <p:nvPr/>
        </p:nvSpPr>
        <p:spPr>
          <a:xfrm>
            <a:off x="3475650" y="4519400"/>
            <a:ext cx="17376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s" sz="11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Práctica profesional</a:t>
            </a:r>
            <a:endParaRPr b="0" i="0" sz="11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ge58ed3bdb7_7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1751" y="1263700"/>
            <a:ext cx="3085450" cy="226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e58ed3bdb7_7_0"/>
          <p:cNvSpPr txBox="1"/>
          <p:nvPr>
            <p:ph type="title"/>
          </p:nvPr>
        </p:nvSpPr>
        <p:spPr>
          <a:xfrm>
            <a:off x="290475" y="5080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</a:t>
            </a:r>
            <a:endParaRPr/>
          </a:p>
        </p:txBody>
      </p:sp>
      <p:sp>
        <p:nvSpPr>
          <p:cNvPr id="151" name="Google Shape;151;ge58ed3bdb7_7_0"/>
          <p:cNvSpPr txBox="1"/>
          <p:nvPr>
            <p:ph idx="1" type="body"/>
          </p:nvPr>
        </p:nvSpPr>
        <p:spPr>
          <a:xfrm rot="-402997">
            <a:off x="4441125" y="553949"/>
            <a:ext cx="4150184" cy="890208"/>
          </a:xfrm>
          <a:prstGeom prst="rect">
            <a:avLst/>
          </a:prstGeom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“... Fue un proyecto desafiante, ya que tuvimos que realizar tareas que durante la carrera no se ven y </a:t>
            </a:r>
            <a:r>
              <a:rPr lang="es"/>
              <a:t>están</a:t>
            </a:r>
            <a:r>
              <a:rPr lang="es"/>
              <a:t> </a:t>
            </a:r>
            <a:r>
              <a:rPr lang="es"/>
              <a:t>más</a:t>
            </a:r>
            <a:r>
              <a:rPr lang="es"/>
              <a:t> relacionadas a la </a:t>
            </a:r>
            <a:r>
              <a:rPr lang="es"/>
              <a:t>práctica..</a:t>
            </a:r>
            <a:r>
              <a:rPr lang="es"/>
              <a:t>. ”</a:t>
            </a:r>
            <a:endParaRPr/>
          </a:p>
        </p:txBody>
      </p:sp>
      <p:sp>
        <p:nvSpPr>
          <p:cNvPr id="152" name="Google Shape;152;ge58ed3bdb7_7_0"/>
          <p:cNvSpPr txBox="1"/>
          <p:nvPr/>
        </p:nvSpPr>
        <p:spPr>
          <a:xfrm rot="223230">
            <a:off x="146278" y="3639058"/>
            <a:ext cx="3629249" cy="1006527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</a:rPr>
              <a:t>“...Éste proyecto nos sirvió para entrar en el ámbito de la práctica profesional y así adquirir experiencia, sobre todo para aquellos que nos vamos a dedicar a la programación ... ”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53" name="Google Shape;153;ge58ed3bdb7_7_0"/>
          <p:cNvSpPr txBox="1"/>
          <p:nvPr/>
        </p:nvSpPr>
        <p:spPr>
          <a:xfrm rot="1014006">
            <a:off x="5547689" y="3600852"/>
            <a:ext cx="2999959" cy="100672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dk2"/>
                </a:solidFill>
              </a:rPr>
              <a:t>“...Un proyecto distinto al resto de la </a:t>
            </a:r>
            <a:r>
              <a:rPr lang="es" sz="1200">
                <a:solidFill>
                  <a:schemeClr val="dk2"/>
                </a:solidFill>
              </a:rPr>
              <a:t>práctica</a:t>
            </a:r>
            <a:r>
              <a:rPr lang="es" sz="1200">
                <a:solidFill>
                  <a:schemeClr val="dk2"/>
                </a:solidFill>
              </a:rPr>
              <a:t> de estos años, se pusieron a prueba los conocimientos </a:t>
            </a:r>
            <a:r>
              <a:rPr lang="es" sz="1200">
                <a:solidFill>
                  <a:schemeClr val="dk2"/>
                </a:solidFill>
              </a:rPr>
              <a:t>técnicos</a:t>
            </a:r>
            <a:r>
              <a:rPr lang="es" sz="1200">
                <a:solidFill>
                  <a:schemeClr val="dk2"/>
                </a:solidFill>
              </a:rPr>
              <a:t> y el trabajo en equipo ... ”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e58ed3bdb7_7_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Preguntas</a:t>
            </a:r>
            <a:endParaRPr/>
          </a:p>
        </p:txBody>
      </p:sp>
      <p:pic>
        <p:nvPicPr>
          <p:cNvPr id="159" name="Google Shape;159;ge58ed3bdb7_7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9975" y="1836900"/>
            <a:ext cx="2457450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"/>
          <p:cNvSpPr txBox="1"/>
          <p:nvPr>
            <p:ph type="title"/>
          </p:nvPr>
        </p:nvSpPr>
        <p:spPr>
          <a:xfrm>
            <a:off x="112200" y="575175"/>
            <a:ext cx="44598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	Equipo de 	trabajo</a:t>
            </a:r>
            <a:endParaRPr/>
          </a:p>
        </p:txBody>
      </p:sp>
      <p:sp>
        <p:nvSpPr>
          <p:cNvPr id="76" name="Google Shape;76;p2"/>
          <p:cNvSpPr txBox="1"/>
          <p:nvPr/>
        </p:nvSpPr>
        <p:spPr>
          <a:xfrm>
            <a:off x="1380675" y="1771450"/>
            <a:ext cx="175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Alderete Nicolás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PM (Project Manager)</a:t>
            </a:r>
            <a:endParaRPr b="0" i="0" sz="12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"/>
          <p:cNvSpPr txBox="1"/>
          <p:nvPr/>
        </p:nvSpPr>
        <p:spPr>
          <a:xfrm>
            <a:off x="5618800" y="673575"/>
            <a:ext cx="175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Irrazabal Nahuel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Desarrollador</a:t>
            </a:r>
            <a:endParaRPr b="0" i="0" sz="12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"/>
          <p:cNvSpPr txBox="1"/>
          <p:nvPr/>
        </p:nvSpPr>
        <p:spPr>
          <a:xfrm>
            <a:off x="1380675" y="3309025"/>
            <a:ext cx="175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Minteguía Octavio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Desarrollador</a:t>
            </a:r>
            <a:endParaRPr b="0" i="0" sz="12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"/>
          <p:cNvSpPr txBox="1"/>
          <p:nvPr/>
        </p:nvSpPr>
        <p:spPr>
          <a:xfrm>
            <a:off x="5618800" y="2214800"/>
            <a:ext cx="175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Butti Agustín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Desarrollador</a:t>
            </a:r>
            <a:endParaRPr b="0" i="0" sz="12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"/>
          <p:cNvSpPr txBox="1"/>
          <p:nvPr/>
        </p:nvSpPr>
        <p:spPr>
          <a:xfrm>
            <a:off x="5618800" y="3768660"/>
            <a:ext cx="1758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Cáffaro Sergio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" sz="1200" u="none" cap="none" strike="noStrike">
                <a:solidFill>
                  <a:srgbClr val="B7B7B7"/>
                </a:solidFill>
                <a:latin typeface="Arial"/>
                <a:ea typeface="Arial"/>
                <a:cs typeface="Arial"/>
                <a:sym typeface="Arial"/>
              </a:rPr>
              <a:t>Desarrollador</a:t>
            </a:r>
            <a:endParaRPr b="0" i="0" sz="1200" u="none" cap="none" strike="noStrike">
              <a:solidFill>
                <a:srgbClr val="B7B7B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1100" y="711075"/>
            <a:ext cx="6667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1100" y="2237073"/>
            <a:ext cx="6667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81100" y="3806160"/>
            <a:ext cx="6667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375" y="1846450"/>
            <a:ext cx="66675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9375" y="3384025"/>
            <a:ext cx="666750" cy="57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"/>
          <p:cNvSpPr txBox="1"/>
          <p:nvPr>
            <p:ph type="title"/>
          </p:nvPr>
        </p:nvSpPr>
        <p:spPr>
          <a:xfrm>
            <a:off x="1447350" y="451125"/>
            <a:ext cx="2178600" cy="768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667"/>
              <a:buNone/>
            </a:pPr>
            <a:br>
              <a:rPr lang="es" sz="2400"/>
            </a:br>
            <a:br>
              <a:rPr lang="es" sz="2400"/>
            </a:br>
            <a:br>
              <a:rPr lang="es" sz="2400"/>
            </a:br>
            <a:br>
              <a:rPr lang="es" sz="2400"/>
            </a:br>
            <a:r>
              <a:rPr lang="es" sz="2400"/>
              <a:t>Agenda</a:t>
            </a:r>
            <a:endParaRPr sz="2400"/>
          </a:p>
        </p:txBody>
      </p:sp>
      <p:sp>
        <p:nvSpPr>
          <p:cNvPr id="91" name="Google Shape;91;p3"/>
          <p:cNvSpPr txBox="1"/>
          <p:nvPr>
            <p:ph idx="1" type="subTitle"/>
          </p:nvPr>
        </p:nvSpPr>
        <p:spPr>
          <a:xfrm>
            <a:off x="265500" y="1219425"/>
            <a:ext cx="4045200" cy="3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900"/>
          </a:p>
          <a:p>
            <a: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Acerca del proyecto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Metodología de trabajo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Tecnologías</a:t>
            </a:r>
            <a:r>
              <a:rPr lang="es" sz="1900"/>
              <a:t> / Herramientas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Demo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Conclusiones</a:t>
            </a:r>
            <a:endParaRPr sz="1900"/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s" sz="1900"/>
              <a:t>Preguntas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/>
          <p:cNvSpPr txBox="1"/>
          <p:nvPr>
            <p:ph type="title"/>
          </p:nvPr>
        </p:nvSpPr>
        <p:spPr>
          <a:xfrm>
            <a:off x="400824" y="361600"/>
            <a:ext cx="3009349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Acerca del proyecto</a:t>
            </a:r>
            <a:endParaRPr/>
          </a:p>
        </p:txBody>
      </p:sp>
      <p:pic>
        <p:nvPicPr>
          <p:cNvPr id="97" name="Google Shape;9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477613">
            <a:off x="4417237" y="295828"/>
            <a:ext cx="3777003" cy="202414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bevel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98" name="Google Shape;98;p5"/>
          <p:cNvSpPr txBox="1"/>
          <p:nvPr>
            <p:ph idx="1" type="body"/>
          </p:nvPr>
        </p:nvSpPr>
        <p:spPr>
          <a:xfrm>
            <a:off x="311700" y="1320525"/>
            <a:ext cx="3736200" cy="33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861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260"/>
              <a:buChar char="●"/>
            </a:pPr>
            <a:r>
              <a:rPr lang="es" sz="1260"/>
              <a:t>Cliente: Mayorista de productos </a:t>
            </a:r>
            <a:r>
              <a:rPr lang="es" sz="1260"/>
              <a:t>dietéticos</a:t>
            </a:r>
            <a:r>
              <a:rPr lang="es" sz="1260"/>
              <a:t>.</a:t>
            </a:r>
            <a:endParaRPr sz="1260"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60"/>
              <a:buChar char="●"/>
            </a:pPr>
            <a:r>
              <a:rPr lang="es" sz="1260"/>
              <a:t>Objetivo: ampliar los canales de ventas para su local de Riestra.</a:t>
            </a:r>
            <a:endParaRPr sz="1260"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60"/>
              <a:buChar char="●"/>
            </a:pPr>
            <a:r>
              <a:rPr lang="es" sz="1260"/>
              <a:t>Solución propuesta: Aplicación web.</a:t>
            </a:r>
            <a:endParaRPr sz="1260"/>
          </a:p>
        </p:txBody>
      </p:sp>
      <p:pic>
        <p:nvPicPr>
          <p:cNvPr id="99" name="Google Shape;99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51000" y="1320525"/>
            <a:ext cx="3083775" cy="2143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bevel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00" name="Google Shape;100;p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04750" y="2133100"/>
            <a:ext cx="3139749" cy="2243101"/>
          </a:xfrm>
          <a:prstGeom prst="rect">
            <a:avLst/>
          </a:prstGeom>
          <a:noFill/>
          <a:ln>
            <a:noFill/>
          </a:ln>
          <a:effectLst>
            <a:outerShdw blurRad="571500" rotWithShape="0" algn="bl" dir="19740000" dist="209550">
              <a:srgbClr val="000000">
                <a:alpha val="49803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"/>
          <p:cNvSpPr txBox="1"/>
          <p:nvPr>
            <p:ph type="title"/>
          </p:nvPr>
        </p:nvSpPr>
        <p:spPr>
          <a:xfrm>
            <a:off x="400825" y="361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Acerca del proyecto</a:t>
            </a:r>
            <a:endParaRPr/>
          </a:p>
        </p:txBody>
      </p:sp>
      <p:pic>
        <p:nvPicPr>
          <p:cNvPr id="106" name="Google Shape;10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67200" y="1219425"/>
            <a:ext cx="3083775" cy="21430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bevel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07" name="Google Shape;107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477615">
            <a:off x="5136118" y="269505"/>
            <a:ext cx="3053964" cy="163666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bevel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pic>
        <p:nvPicPr>
          <p:cNvPr id="108" name="Google Shape;108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48100" y="1958500"/>
            <a:ext cx="3139749" cy="2243101"/>
          </a:xfrm>
          <a:prstGeom prst="rect">
            <a:avLst/>
          </a:prstGeom>
          <a:noFill/>
          <a:ln>
            <a:noFill/>
          </a:ln>
          <a:effectLst>
            <a:outerShdw blurRad="571500" rotWithShape="0" algn="bl" dir="19740000" dist="209550">
              <a:srgbClr val="000000">
                <a:alpha val="49803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109" name="Google Shape;109;p6"/>
          <p:cNvSpPr txBox="1"/>
          <p:nvPr>
            <p:ph idx="1" type="body"/>
          </p:nvPr>
        </p:nvSpPr>
        <p:spPr>
          <a:xfrm>
            <a:off x="311700" y="1117300"/>
            <a:ext cx="3736200" cy="353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4440"/>
              <a:buNone/>
            </a:pPr>
            <a:r>
              <a:rPr b="1" i="1" lang="es"/>
              <a:t>Alcance del proyecto</a:t>
            </a:r>
            <a:r>
              <a:rPr b="1" i="1" lang="es"/>
              <a:t>: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Módulo de búsqueda de productos para los clientes.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Carro de compras.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Módulo de registración de usuarios.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Método de pago dentro de la página.</a:t>
            </a:r>
            <a:endParaRPr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Módulo de gestión de productos y ofertas, para un p</a:t>
            </a:r>
            <a:r>
              <a:rPr lang="es"/>
              <a:t>erfil administrador en el cual poder dar de alta o modificar productos, categorías y ofertas.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44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"/>
          <p:cNvSpPr txBox="1"/>
          <p:nvPr>
            <p:ph type="title"/>
          </p:nvPr>
        </p:nvSpPr>
        <p:spPr>
          <a:xfrm>
            <a:off x="349475" y="463725"/>
            <a:ext cx="35259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Metodología de trabajo</a:t>
            </a:r>
            <a:endParaRPr/>
          </a:p>
        </p:txBody>
      </p:sp>
      <p:sp>
        <p:nvSpPr>
          <p:cNvPr id="115" name="Google Shape;115;p7"/>
          <p:cNvSpPr txBox="1"/>
          <p:nvPr>
            <p:ph idx="1" type="body"/>
          </p:nvPr>
        </p:nvSpPr>
        <p:spPr>
          <a:xfrm>
            <a:off x="139175" y="1384775"/>
            <a:ext cx="3736200" cy="33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2990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Se </a:t>
            </a:r>
            <a:r>
              <a:rPr lang="es"/>
              <a:t>realizó</a:t>
            </a:r>
            <a:r>
              <a:rPr lang="es"/>
              <a:t> el </a:t>
            </a:r>
            <a:r>
              <a:rPr lang="es" u="sng">
                <a:solidFill>
                  <a:schemeClr val="hlink"/>
                </a:solidFill>
                <a:hlinkClick r:id="rId3"/>
              </a:rPr>
              <a:t>acta de constitución de proyecto</a:t>
            </a:r>
            <a:r>
              <a:rPr lang="es"/>
              <a:t>.</a:t>
            </a:r>
            <a:endParaRPr/>
          </a:p>
          <a:p>
            <a:pPr indent="-2990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Conformamos un </a:t>
            </a:r>
            <a:r>
              <a:rPr lang="es" u="sng">
                <a:solidFill>
                  <a:schemeClr val="hlink"/>
                </a:solidFill>
                <a:hlinkClick r:id="rId4"/>
              </a:rPr>
              <a:t>cronograma de trabajo</a:t>
            </a:r>
            <a:r>
              <a:rPr lang="es"/>
              <a:t>.</a:t>
            </a:r>
            <a:endParaRPr/>
          </a:p>
          <a:p>
            <a:pPr indent="-2990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El proyecto se </a:t>
            </a:r>
            <a:r>
              <a:rPr lang="es"/>
              <a:t>dividió</a:t>
            </a:r>
            <a:r>
              <a:rPr lang="es"/>
              <a:t> en fases.</a:t>
            </a:r>
            <a:endParaRPr/>
          </a:p>
          <a:p>
            <a:pPr indent="-2990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Al finalizar cada fase se </a:t>
            </a:r>
            <a:r>
              <a:rPr lang="es"/>
              <a:t>entregó</a:t>
            </a:r>
            <a:r>
              <a:rPr lang="es"/>
              <a:t> un incremento de valor al cliente.</a:t>
            </a:r>
            <a:endParaRPr/>
          </a:p>
          <a:p>
            <a:pPr indent="-2990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Esto </a:t>
            </a:r>
            <a:r>
              <a:rPr lang="es"/>
              <a:t>permitió</a:t>
            </a:r>
            <a:r>
              <a:rPr lang="es"/>
              <a:t> tener feedback rápido del cliente.</a:t>
            </a:r>
            <a:endParaRPr/>
          </a:p>
          <a:p>
            <a:pPr indent="-2990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Se realizaron reuniones semanales para ver el estado de avance de las tareas y registrar las decisiones en </a:t>
            </a:r>
            <a:r>
              <a:rPr lang="es" u="sng">
                <a:solidFill>
                  <a:schemeClr val="hlink"/>
                </a:solidFill>
                <a:hlinkClick r:id="rId5"/>
              </a:rPr>
              <a:t>minutas</a:t>
            </a:r>
            <a:r>
              <a:rPr lang="es"/>
              <a:t>.</a:t>
            </a:r>
            <a:endParaRPr/>
          </a:p>
          <a:p>
            <a:pPr indent="-29908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Se </a:t>
            </a:r>
            <a:r>
              <a:rPr lang="es"/>
              <a:t>desarrolló</a:t>
            </a:r>
            <a:r>
              <a:rPr lang="es"/>
              <a:t> un </a:t>
            </a:r>
            <a:r>
              <a:rPr lang="es" u="sng">
                <a:solidFill>
                  <a:schemeClr val="hlink"/>
                </a:solidFill>
                <a:hlinkClick r:id="rId6"/>
              </a:rPr>
              <a:t>manual de usuario</a:t>
            </a:r>
            <a:r>
              <a:rPr lang="es"/>
              <a:t> para el cliente, como </a:t>
            </a:r>
            <a:r>
              <a:rPr lang="es"/>
              <a:t>guía</a:t>
            </a:r>
            <a:r>
              <a:rPr lang="es"/>
              <a:t> para el uso de la aplicación.</a:t>
            </a:r>
            <a:endParaRPr/>
          </a:p>
        </p:txBody>
      </p:sp>
      <p:pic>
        <p:nvPicPr>
          <p:cNvPr id="116" name="Google Shape;116;p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69100" y="253925"/>
            <a:ext cx="3404675" cy="3211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3840000" dist="85725">
              <a:srgbClr val="000000">
                <a:alpha val="50000"/>
              </a:srgbClr>
            </a:outerShdw>
          </a:effectLst>
        </p:spPr>
      </p:pic>
      <p:pic>
        <p:nvPicPr>
          <p:cNvPr id="117" name="Google Shape;117;p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047900" y="2057400"/>
            <a:ext cx="2873775" cy="298732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787" y="1089817"/>
            <a:ext cx="4348675" cy="3580243"/>
          </a:xfrm>
          <a:prstGeom prst="rect">
            <a:avLst/>
          </a:prstGeom>
          <a:noFill/>
          <a:ln>
            <a:noFill/>
          </a:ln>
          <a:effectLst>
            <a:outerShdw blurRad="214313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3" name="Google Shape;123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4449" y="540075"/>
            <a:ext cx="1895602" cy="430056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85725">
              <a:srgbClr val="000000">
                <a:alpha val="50000"/>
              </a:srgbClr>
            </a:outerShdw>
          </a:effectLst>
        </p:spPr>
      </p:pic>
      <p:sp>
        <p:nvSpPr>
          <p:cNvPr id="124" name="Google Shape;124;p10"/>
          <p:cNvSpPr txBox="1"/>
          <p:nvPr>
            <p:ph type="title"/>
          </p:nvPr>
        </p:nvSpPr>
        <p:spPr>
          <a:xfrm>
            <a:off x="0" y="102000"/>
            <a:ext cx="36471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Tecnologías / herramientas del proyecto</a:t>
            </a:r>
            <a:endParaRPr/>
          </a:p>
        </p:txBody>
      </p:sp>
      <p:pic>
        <p:nvPicPr>
          <p:cNvPr id="125" name="Google Shape;125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0400" y="1364587"/>
            <a:ext cx="4000724" cy="2414325"/>
          </a:xfrm>
          <a:prstGeom prst="rect">
            <a:avLst/>
          </a:prstGeom>
          <a:noFill/>
          <a:ln>
            <a:noFill/>
          </a:ln>
          <a:effectLst>
            <a:outerShdw blurRad="200025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1"/>
          <p:cNvSpPr txBox="1"/>
          <p:nvPr>
            <p:ph type="title"/>
          </p:nvPr>
        </p:nvSpPr>
        <p:spPr>
          <a:xfrm>
            <a:off x="400825" y="361600"/>
            <a:ext cx="3936600" cy="100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Tecnologías / herramientas del proyecto</a:t>
            </a:r>
            <a:endParaRPr/>
          </a:p>
        </p:txBody>
      </p:sp>
      <p:sp>
        <p:nvSpPr>
          <p:cNvPr id="131" name="Google Shape;131;p11"/>
          <p:cNvSpPr txBox="1"/>
          <p:nvPr>
            <p:ph idx="1" type="body"/>
          </p:nvPr>
        </p:nvSpPr>
        <p:spPr>
          <a:xfrm>
            <a:off x="501025" y="1335125"/>
            <a:ext cx="3736200" cy="34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152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041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1400"/>
              <a:t>Trabajamos de manera colaborativa con GIT como herramienta de versionado de </a:t>
            </a:r>
            <a:r>
              <a:rPr lang="es" sz="1400"/>
              <a:t>código</a:t>
            </a:r>
            <a:r>
              <a:rPr lang="es" sz="1400"/>
              <a:t>.</a:t>
            </a:r>
            <a:endParaRPr sz="1400"/>
          </a:p>
          <a:p>
            <a:pPr indent="-3041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1400">
                <a:latin typeface="Arial"/>
                <a:ea typeface="Arial"/>
                <a:cs typeface="Arial"/>
                <a:sym typeface="Arial"/>
              </a:rPr>
              <a:t>Se </a:t>
            </a:r>
            <a:r>
              <a:rPr lang="es" sz="1400"/>
              <a:t>usó</a:t>
            </a:r>
            <a:r>
              <a:rPr lang="es" sz="1400">
                <a:latin typeface="Arial"/>
                <a:ea typeface="Arial"/>
                <a:cs typeface="Arial"/>
                <a:sym typeface="Arial"/>
              </a:rPr>
              <a:t> como lenguaje </a:t>
            </a:r>
            <a:r>
              <a:rPr lang="es" sz="1400"/>
              <a:t>para la aplicación web </a:t>
            </a:r>
            <a:r>
              <a:rPr lang="es" sz="1400">
                <a:latin typeface="Arial"/>
                <a:ea typeface="Arial"/>
                <a:cs typeface="Arial"/>
                <a:sym typeface="Arial"/>
              </a:rPr>
              <a:t>PHP.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041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1400"/>
              <a:t>Utilizamos postgresql como Base de datos.</a:t>
            </a:r>
            <a:endParaRPr sz="1400"/>
          </a:p>
          <a:p>
            <a:pPr indent="-3041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1400"/>
              <a:t>En el ambiente de desarrollo u</a:t>
            </a:r>
            <a:r>
              <a:rPr lang="es" sz="1400">
                <a:latin typeface="Arial"/>
                <a:ea typeface="Arial"/>
                <a:cs typeface="Arial"/>
                <a:sym typeface="Arial"/>
              </a:rPr>
              <a:t>tilizamos XAMPP </a:t>
            </a:r>
            <a:r>
              <a:rPr lang="es" sz="1400"/>
              <a:t>para poder contar con un servidor web con soporte PHP. Y Visual Code como IDE.</a:t>
            </a:r>
            <a:endParaRPr sz="1400"/>
          </a:p>
          <a:p>
            <a:pPr indent="-30416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 sz="1400"/>
              <a:t>En el ambiente de test y producción utilizamos HEROKU como entorno para deployar la aplicación.</a:t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" name="Google Shape;13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81450" y="361599"/>
            <a:ext cx="3537499" cy="1920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02875" y="2425700"/>
            <a:ext cx="3936692" cy="2143026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st="19050">
              <a:srgbClr val="000000">
                <a:alpha val="29803"/>
              </a:srgbClr>
            </a:outerShdw>
          </a:effectLst>
        </p:spPr>
      </p:pic>
      <p:pic>
        <p:nvPicPr>
          <p:cNvPr id="134" name="Google Shape;134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87850" y="4592525"/>
            <a:ext cx="481100" cy="4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632243" y="4568737"/>
            <a:ext cx="761101" cy="428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556625" y="4592525"/>
            <a:ext cx="761100" cy="380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381950" y="4592525"/>
            <a:ext cx="869828" cy="38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e58ed3bdb7_0_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Demo</a:t>
            </a:r>
            <a:endParaRPr/>
          </a:p>
        </p:txBody>
      </p:sp>
      <p:sp>
        <p:nvSpPr>
          <p:cNvPr id="143" name="Google Shape;143;ge58ed3bdb7_0_0"/>
          <p:cNvSpPr txBox="1"/>
          <p:nvPr>
            <p:ph idx="1" type="body"/>
          </p:nvPr>
        </p:nvSpPr>
        <p:spPr>
          <a:xfrm>
            <a:off x="798450" y="1779150"/>
            <a:ext cx="1237800" cy="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Riestra natural</a:t>
            </a:r>
            <a:endParaRPr/>
          </a:p>
        </p:txBody>
      </p:sp>
      <p:pic>
        <p:nvPicPr>
          <p:cNvPr id="144" name="Google Shape;144;ge58ed3bdb7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36250" y="891725"/>
            <a:ext cx="6802950" cy="3360060"/>
          </a:xfrm>
          <a:prstGeom prst="rect">
            <a:avLst/>
          </a:prstGeom>
          <a:noFill/>
          <a:ln>
            <a:noFill/>
          </a:ln>
          <a:effectLst>
            <a:outerShdw blurRad="100013" rotWithShape="0" algn="bl" dir="2400000" dist="142875">
              <a:srgbClr val="000000">
                <a:alpha val="22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